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9"/>
  </p:notesMasterIdLst>
  <p:handoutMasterIdLst>
    <p:handoutMasterId r:id="rId80"/>
  </p:handoutMasterIdLst>
  <p:sldIdLst>
    <p:sldId id="268" r:id="rId10"/>
    <p:sldId id="459" r:id="rId11"/>
    <p:sldId id="460" r:id="rId12"/>
    <p:sldId id="675" r:id="rId13"/>
    <p:sldId id="831" r:id="rId14"/>
    <p:sldId id="842" r:id="rId15"/>
    <p:sldId id="844" r:id="rId16"/>
    <p:sldId id="843" r:id="rId17"/>
    <p:sldId id="832" r:id="rId18"/>
    <p:sldId id="899" r:id="rId19"/>
    <p:sldId id="835" r:id="rId20"/>
    <p:sldId id="840" r:id="rId21"/>
    <p:sldId id="836" r:id="rId22"/>
    <p:sldId id="845" r:id="rId23"/>
    <p:sldId id="897" r:id="rId24"/>
    <p:sldId id="869" r:id="rId25"/>
    <p:sldId id="838" r:id="rId26"/>
    <p:sldId id="900" r:id="rId27"/>
    <p:sldId id="901" r:id="rId28"/>
    <p:sldId id="917" r:id="rId29"/>
    <p:sldId id="841" r:id="rId30"/>
    <p:sldId id="870" r:id="rId31"/>
    <p:sldId id="839" r:id="rId32"/>
    <p:sldId id="902" r:id="rId33"/>
    <p:sldId id="911" r:id="rId34"/>
    <p:sldId id="872" r:id="rId35"/>
    <p:sldId id="849" r:id="rId36"/>
    <p:sldId id="853" r:id="rId37"/>
    <p:sldId id="854" r:id="rId38"/>
    <p:sldId id="855" r:id="rId39"/>
    <p:sldId id="909" r:id="rId40"/>
    <p:sldId id="856" r:id="rId41"/>
    <p:sldId id="878" r:id="rId42"/>
    <p:sldId id="879" r:id="rId43"/>
    <p:sldId id="881" r:id="rId44"/>
    <p:sldId id="882" r:id="rId45"/>
    <p:sldId id="883" r:id="rId46"/>
    <p:sldId id="874" r:id="rId47"/>
    <p:sldId id="858" r:id="rId48"/>
    <p:sldId id="890" r:id="rId49"/>
    <p:sldId id="886" r:id="rId50"/>
    <p:sldId id="857" r:id="rId51"/>
    <p:sldId id="912" r:id="rId52"/>
    <p:sldId id="859" r:id="rId53"/>
    <p:sldId id="916" r:id="rId54"/>
    <p:sldId id="915" r:id="rId55"/>
    <p:sldId id="860" r:id="rId56"/>
    <p:sldId id="893" r:id="rId57"/>
    <p:sldId id="861" r:id="rId58"/>
    <p:sldId id="895" r:id="rId59"/>
    <p:sldId id="894" r:id="rId60"/>
    <p:sldId id="918" r:id="rId61"/>
    <p:sldId id="919" r:id="rId62"/>
    <p:sldId id="920" r:id="rId63"/>
    <p:sldId id="921" r:id="rId64"/>
    <p:sldId id="932" r:id="rId65"/>
    <p:sldId id="934" r:id="rId66"/>
    <p:sldId id="935" r:id="rId67"/>
    <p:sldId id="936" r:id="rId68"/>
    <p:sldId id="937" r:id="rId69"/>
    <p:sldId id="925" r:id="rId70"/>
    <p:sldId id="926" r:id="rId71"/>
    <p:sldId id="940" r:id="rId72"/>
    <p:sldId id="927" r:id="rId73"/>
    <p:sldId id="928" r:id="rId74"/>
    <p:sldId id="929" r:id="rId75"/>
    <p:sldId id="930" r:id="rId76"/>
    <p:sldId id="943" r:id="rId77"/>
    <p:sldId id="89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675"/>
            <p14:sldId id="831"/>
            <p14:sldId id="842"/>
            <p14:sldId id="844"/>
            <p14:sldId id="843"/>
            <p14:sldId id="832"/>
            <p14:sldId id="899"/>
            <p14:sldId id="835"/>
            <p14:sldId id="840"/>
            <p14:sldId id="836"/>
            <p14:sldId id="845"/>
            <p14:sldId id="897"/>
            <p14:sldId id="869"/>
            <p14:sldId id="838"/>
            <p14:sldId id="900"/>
            <p14:sldId id="901"/>
            <p14:sldId id="917"/>
            <p14:sldId id="841"/>
            <p14:sldId id="870"/>
            <p14:sldId id="839"/>
            <p14:sldId id="902"/>
            <p14:sldId id="911"/>
            <p14:sldId id="872"/>
            <p14:sldId id="849"/>
            <p14:sldId id="853"/>
            <p14:sldId id="854"/>
            <p14:sldId id="855"/>
            <p14:sldId id="909"/>
            <p14:sldId id="856"/>
            <p14:sldId id="878"/>
            <p14:sldId id="879"/>
            <p14:sldId id="881"/>
            <p14:sldId id="882"/>
            <p14:sldId id="883"/>
            <p14:sldId id="874"/>
            <p14:sldId id="858"/>
            <p14:sldId id="890"/>
            <p14:sldId id="886"/>
            <p14:sldId id="857"/>
            <p14:sldId id="912"/>
            <p14:sldId id="859"/>
            <p14:sldId id="916"/>
            <p14:sldId id="915"/>
            <p14:sldId id="860"/>
            <p14:sldId id="893"/>
            <p14:sldId id="861"/>
            <p14:sldId id="895"/>
            <p14:sldId id="894"/>
            <p14:sldId id="918"/>
            <p14:sldId id="919"/>
            <p14:sldId id="920"/>
            <p14:sldId id="921"/>
            <p14:sldId id="932"/>
            <p14:sldId id="934"/>
            <p14:sldId id="935"/>
            <p14:sldId id="936"/>
            <p14:sldId id="937"/>
            <p14:sldId id="925"/>
            <p14:sldId id="926"/>
            <p14:sldId id="940"/>
            <p14:sldId id="927"/>
            <p14:sldId id="928"/>
            <p14:sldId id="929"/>
            <p14:sldId id="930"/>
            <p14:sldId id="943"/>
            <p14:sldId id="8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3E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5" autoAdjust="0"/>
    <p:restoredTop sz="93402" autoAdjust="0"/>
  </p:normalViewPr>
  <p:slideViewPr>
    <p:cSldViewPr snapToGrid="0">
      <p:cViewPr>
        <p:scale>
          <a:sx n="123" d="100"/>
          <a:sy n="123" d="100"/>
        </p:scale>
        <p:origin x="960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theme" Target="theme/theme1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61" Type="http://schemas.openxmlformats.org/officeDocument/2006/relationships/slide" Target="slides/slide52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7/25/18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7/25/18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8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1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73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9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49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77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1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63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52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58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7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50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1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30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00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27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2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79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64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9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61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9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84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91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48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5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81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91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86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71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766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65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596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23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2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87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1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1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17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97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143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47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630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07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693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9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038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381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55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97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702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832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422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16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497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213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1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8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tiff"/><Relationship Id="rId5" Type="http://schemas.openxmlformats.org/officeDocument/2006/relationships/image" Target="../media/image52.png"/><Relationship Id="rId4" Type="http://schemas.openxmlformats.org/officeDocument/2006/relationships/image" Target="../media/image5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.org/download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utorialspoint.com/sqlite/sqlite_python.ht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43.tiff"/><Relationship Id="rId4" Type="http://schemas.openxmlformats.org/officeDocument/2006/relationships/image" Target="../media/image37.png"/><Relationship Id="rId9" Type="http://schemas.openxmlformats.org/officeDocument/2006/relationships/image" Target="../media/image4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236" y="2993958"/>
            <a:ext cx="5776232" cy="1745086"/>
          </a:xfrm>
        </p:spPr>
        <p:txBody>
          <a:bodyPr/>
          <a:lstStyle/>
          <a:p>
            <a:r>
              <a:rPr lang="en-US" sz="2800" b="1" dirty="0"/>
              <a:t>Relational Database Technologies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7548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Create a database solution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Start up company has employees and projects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Track who’s working on which projects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Example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1" y="3068441"/>
            <a:ext cx="4425577" cy="24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Entities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represent some physical or logical object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employee, manager, project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Entities may have properties or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An employee has an ID number and a title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 project may have a set of employees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Keys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attributes that uniquely identify one instance of an entity from other instances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an employee ID uniquely identifies each employee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Entity Relationship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771" y="2615722"/>
            <a:ext cx="3271855" cy="8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7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Entity Relationship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921398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27321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Emp_ID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1145894" y="1875101"/>
            <a:ext cx="267113" cy="3441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76224" y="1884398"/>
            <a:ext cx="175994" cy="3348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738396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Emp_ID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74467" y="2347383"/>
            <a:ext cx="1574157" cy="601884"/>
          </a:xfrm>
          <a:prstGeom prst="rect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Project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44319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Project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933702" y="2668199"/>
            <a:ext cx="1040816" cy="11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189808" y="1884397"/>
            <a:ext cx="179408" cy="46298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677494" y="2693565"/>
            <a:ext cx="102236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76020" y="2347383"/>
            <a:ext cx="78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78970" y="2362144"/>
            <a:ext cx="82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6061729" y="1875099"/>
            <a:ext cx="274387" cy="48385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91721"/>
              </p:ext>
            </p:extLst>
          </p:nvPr>
        </p:nvGraphicFramePr>
        <p:xfrm>
          <a:off x="639727" y="4370522"/>
          <a:ext cx="494132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8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Emp_ID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Sujit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70210" y="4022433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Employees Table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4362"/>
              </p:ext>
            </p:extLst>
          </p:nvPr>
        </p:nvGraphicFramePr>
        <p:xfrm>
          <a:off x="5957279" y="4391765"/>
          <a:ext cx="2644465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9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115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GameConsole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898209" y="4004097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Projects Table</a:t>
            </a:r>
          </a:p>
        </p:txBody>
      </p:sp>
      <p:sp>
        <p:nvSpPr>
          <p:cNvPr id="2" name="Decision 1"/>
          <p:cNvSpPr/>
          <p:nvPr/>
        </p:nvSpPr>
        <p:spPr>
          <a:xfrm>
            <a:off x="3624632" y="2164165"/>
            <a:ext cx="1562382" cy="1032851"/>
          </a:xfrm>
          <a:prstGeom prst="flowChartDecision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Member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0942" y="3150500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Title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7258" y="2211462"/>
            <a:ext cx="1574157" cy="601884"/>
          </a:xfrm>
          <a:prstGeom prst="rect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Employee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24" idx="0"/>
          </p:cNvCxnSpPr>
          <p:nvPr/>
        </p:nvCxnSpPr>
        <p:spPr>
          <a:xfrm flipV="1">
            <a:off x="1111170" y="2813346"/>
            <a:ext cx="436684" cy="33715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37959" y="3140410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Salary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2278197" y="2813346"/>
            <a:ext cx="569990" cy="3270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8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297058"/>
            <a:ext cx="8226775" cy="4511810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Entities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typically represented in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tables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represented as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columns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in the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Instances are represented as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(rows) in the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Tables may include a primary key to uniquely identify the instance of the entity represented by the tuple/row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07387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Representing Entities in a Relational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23498"/>
              </p:ext>
            </p:extLst>
          </p:nvPr>
        </p:nvGraphicFramePr>
        <p:xfrm>
          <a:off x="570210" y="4545258"/>
          <a:ext cx="494132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8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Emp_ID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Sujit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0210" y="4179374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Table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57680"/>
              </p:ext>
            </p:extLst>
          </p:nvPr>
        </p:nvGraphicFramePr>
        <p:xfrm>
          <a:off x="5898209" y="4550338"/>
          <a:ext cx="2644465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9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115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GameConsole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98209" y="4175926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117439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different tools to work with databases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and explore tables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Write and run queries</a:t>
            </a: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50" y="4076145"/>
            <a:ext cx="1894132" cy="1829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637" y="4121865"/>
            <a:ext cx="1729346" cy="1917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022" y="4177601"/>
            <a:ext cx="1863685" cy="1570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337" y="2767091"/>
            <a:ext cx="2191083" cy="10373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229" y="2669972"/>
            <a:ext cx="2195927" cy="12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7786" y="152590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SQLite is a small, open source, file based RDBMS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Download from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https://sqlite.org/download.html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Works with files or in memory databases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Create a new database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 cd 810/assignments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 sqlite3 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Connected to a 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ea typeface="Courier New" charset="0"/>
                <a:cs typeface="Courier New" charset="0"/>
              </a:rPr>
              <a:t>transient in-memory database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.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sqlite&gt; .save 810_startup.db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sqlite&gt; .exit</a:t>
            </a: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581729" y="4897382"/>
            <a:ext cx="3126840" cy="849186"/>
          </a:xfrm>
          <a:prstGeom prst="wedgeRoundRectCallout">
            <a:avLst>
              <a:gd name="adj1" fmla="val -59884"/>
              <a:gd name="adj2" fmla="val -380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a SQLite database file in 810_startup.db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3" y="190689"/>
            <a:ext cx="2191083" cy="103734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581729" y="3493008"/>
            <a:ext cx="3126840" cy="830842"/>
          </a:xfrm>
          <a:prstGeom prst="wedgeRoundRectCallout">
            <a:avLst>
              <a:gd name="adj1" fmla="val -38536"/>
              <a:gd name="adj2" fmla="val 741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SQLite supports in-memory and on disk databases</a:t>
            </a:r>
          </a:p>
        </p:txBody>
      </p:sp>
    </p:spTree>
    <p:extLst>
      <p:ext uri="{BB962C8B-B14F-4D97-AF65-F5344CB8AC3E}">
        <p14:creationId xmlns:p14="http://schemas.microsoft.com/office/powerpoint/2010/main" val="4611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7" y="1102375"/>
            <a:ext cx="7850783" cy="50750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JetBrains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1909077" y="2224690"/>
            <a:ext cx="1783247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Explore table definitions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373705" y="2224689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Write and execute queries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659376" y="4772763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See query outputs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318114" y="4268541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846538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407684"/>
            <a:ext cx="80526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Connect to many different relational databases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SQLite, Oracle, MySql, PostgreSQL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GUI automates many common tasks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Table definition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data table from file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Save query output to a text file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Auto completion for table names and attributes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Free download for academic use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Part of the JetBrains product line, including PyCharm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28" y="2142293"/>
            <a:ext cx="2222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1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53" y="917568"/>
            <a:ext cx="5422646" cy="52363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DataGrip: Open the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6492728" y="1111102"/>
            <a:ext cx="2121643" cy="1321202"/>
          </a:xfrm>
          <a:prstGeom prst="wedgeRoundRectCallout">
            <a:avLst>
              <a:gd name="adj1" fmla="val -50515"/>
              <a:gd name="adj2" fmla="val 662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DataGrip supports many databases.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We want to open our Sqlite DB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27014" y="1253672"/>
            <a:ext cx="2056540" cy="636557"/>
          </a:xfrm>
          <a:prstGeom prst="wedgeRoundRectCallout">
            <a:avLst>
              <a:gd name="adj1" fmla="val 57908"/>
              <a:gd name="adj2" fmla="val 154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open our new 810_startup.db</a:t>
            </a:r>
          </a:p>
        </p:txBody>
      </p:sp>
    </p:spTree>
    <p:extLst>
      <p:ext uri="{BB962C8B-B14F-4D97-AF65-F5344CB8AC3E}">
        <p14:creationId xmlns:p14="http://schemas.microsoft.com/office/powerpoint/2010/main" val="89800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DataGrip: Open the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60" y="1053966"/>
            <a:ext cx="6816700" cy="5214459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6554662" y="4114700"/>
            <a:ext cx="1866962" cy="636557"/>
          </a:xfrm>
          <a:prstGeom prst="wedgeRoundRectCallout">
            <a:avLst>
              <a:gd name="adj1" fmla="val -66588"/>
              <a:gd name="adj2" fmla="val -32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the .db file we created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035040" y="1807364"/>
            <a:ext cx="1731866" cy="636557"/>
          </a:xfrm>
          <a:prstGeom prst="wedgeRoundRectCallout">
            <a:avLst>
              <a:gd name="adj1" fmla="val 35232"/>
              <a:gd name="adj2" fmla="val 728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 a file browser</a:t>
            </a:r>
          </a:p>
        </p:txBody>
      </p:sp>
    </p:spTree>
    <p:extLst>
      <p:ext uri="{BB962C8B-B14F-4D97-AF65-F5344CB8AC3E}">
        <p14:creationId xmlns:p14="http://schemas.microsoft.com/office/powerpoint/2010/main" val="130647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r>
              <a:rPr lang="en-US" sz="2400" dirty="0">
                <a:latin typeface="Gill Sans MT"/>
                <a:cs typeface="Gill Sans MT"/>
                <a:hlinkClick r:id="rId3"/>
              </a:rPr>
              <a:t>http://www.tutorialspoint.com/dbms/</a:t>
            </a: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  <a:hlinkClick r:id="rId4"/>
              </a:rPr>
              <a:t>https://www.tutorialspoint.com/sqlite/sqlite_python.htm</a:t>
            </a: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DataGrip: Import a file into a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1078867"/>
            <a:ext cx="4340640" cy="506884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3395886" y="1647898"/>
            <a:ext cx="2082350" cy="678923"/>
          </a:xfrm>
          <a:prstGeom prst="wedgeRoundRectCallout">
            <a:avLst>
              <a:gd name="adj1" fmla="val -38780"/>
              <a:gd name="adj2" fmla="val 677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Right click on your database file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295508" y="4612721"/>
            <a:ext cx="2995199" cy="440971"/>
          </a:xfrm>
          <a:prstGeom prst="wedgeRoundRectCallout">
            <a:avLst>
              <a:gd name="adj1" fmla="val -68337"/>
              <a:gd name="adj2" fmla="val -122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“Import from File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2755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40410"/>
              </p:ext>
            </p:extLst>
          </p:nvPr>
        </p:nvGraphicFramePr>
        <p:xfrm>
          <a:off x="659756" y="1396996"/>
          <a:ext cx="6960244" cy="41777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47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388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Create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</a:t>
                      </a:r>
                      <a:r>
                        <a:rPr lang="en-US" baseline="0" dirty="0"/>
                        <a:t> database, table, or view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Drop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a database,</a:t>
                      </a:r>
                      <a:r>
                        <a:rPr lang="en-US" baseline="0" dirty="0"/>
                        <a:t> table, or view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Alter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Modify the database</a:t>
                      </a:r>
                      <a:r>
                        <a:rPr lang="en-US" baseline="0" dirty="0"/>
                        <a:t> schema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 new records into the</a:t>
                      </a:r>
                      <a:r>
                        <a:rPr lang="en-US" baseline="0" dirty="0"/>
                        <a:t>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one</a:t>
                      </a:r>
                      <a:r>
                        <a:rPr lang="en-US" baseline="0" dirty="0"/>
                        <a:t> or more attributes in an existing record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one</a:t>
                      </a:r>
                      <a:r>
                        <a:rPr lang="en-US" baseline="0" dirty="0"/>
                        <a:t> or more rows from a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Select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  <a:r>
                        <a:rPr lang="en-US" baseline="0" dirty="0"/>
                        <a:t> a subset of records from the table based on selection criteria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74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Specify: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table name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Each attribute in the table</a:t>
            </a:r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data type of each attribute in the table: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INTEGER,  REAL,  TEXT,  BLOB</a:t>
            </a:r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Optional constraints on attributes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NOT NULL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PRIMARY KEY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FOREIGN KEY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859123" y="3299904"/>
            <a:ext cx="2675277" cy="681788"/>
          </a:xfrm>
          <a:prstGeom prst="wedgeRoundRectCallout">
            <a:avLst>
              <a:gd name="adj1" fmla="val -73709"/>
              <a:gd name="adj2" fmla="val -385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DBMS may support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700346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4361" y="1391471"/>
            <a:ext cx="8500161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CREATE TABLE Employee(				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Emp_ID TEXT PRIMARY KEY NOT NULL,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Name TEXT,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Title TEXT,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Salary REAL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)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CREATE TABLE Project	(			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Project TEXT PRIMARY KEY NOT NULL,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Emp_ID TEXT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)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Table SQL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982244" y="2113364"/>
            <a:ext cx="2358368" cy="701051"/>
          </a:xfrm>
          <a:prstGeom prst="wedgeRoundRectCallout">
            <a:avLst>
              <a:gd name="adj1" fmla="val -21228"/>
              <a:gd name="adj2" fmla="val -612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Primary Keys uniquely identify an entity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450492" y="2113363"/>
            <a:ext cx="2587083" cy="701051"/>
          </a:xfrm>
          <a:prstGeom prst="wedgeRoundRectCallout">
            <a:avLst>
              <a:gd name="adj1" fmla="val -33703"/>
              <a:gd name="adj2" fmla="val -617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NULL adds a constraint to the value</a:t>
            </a:r>
          </a:p>
        </p:txBody>
      </p:sp>
    </p:spTree>
    <p:extLst>
      <p:ext uri="{BB962C8B-B14F-4D97-AF65-F5344CB8AC3E}">
        <p14:creationId xmlns:p14="http://schemas.microsoft.com/office/powerpoint/2010/main" val="998614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10" y="1108506"/>
            <a:ext cx="5743499" cy="50583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table from a data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247479" y="3808964"/>
            <a:ext cx="1684409" cy="773669"/>
          </a:xfrm>
          <a:prstGeom prst="wedgeRoundRectCallout">
            <a:avLst>
              <a:gd name="adj1" fmla="val -65515"/>
              <a:gd name="adj2" fmla="val -106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data to import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853794" y="1108506"/>
            <a:ext cx="1731866" cy="1018004"/>
          </a:xfrm>
          <a:prstGeom prst="wedgeRoundRectCallout">
            <a:avLst>
              <a:gd name="adj1" fmla="val -75018"/>
              <a:gd name="adj2" fmla="val 510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a name for the new table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931507" y="2224713"/>
            <a:ext cx="1684409" cy="773669"/>
          </a:xfrm>
          <a:prstGeom prst="wedgeRoundRectCallout">
            <a:avLst>
              <a:gd name="adj1" fmla="val -78140"/>
              <a:gd name="adj2" fmla="val -10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Adjust name and type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3490102" y="4461094"/>
            <a:ext cx="2070726" cy="1057204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Optionally read column names from the file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106326" y="2224713"/>
            <a:ext cx="1531088" cy="1805027"/>
          </a:xfrm>
          <a:prstGeom prst="wedgeRoundRectCallout">
            <a:avLst>
              <a:gd name="adj1" fmla="val 62263"/>
              <a:gd name="adj2" fmla="val -141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DataGrip only allows comma, semicolon or tab separators</a:t>
            </a:r>
          </a:p>
        </p:txBody>
      </p:sp>
    </p:spTree>
    <p:extLst>
      <p:ext uri="{BB962C8B-B14F-4D97-AF65-F5344CB8AC3E}">
        <p14:creationId xmlns:p14="http://schemas.microsoft.com/office/powerpoint/2010/main" val="1235075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21" y="1260411"/>
            <a:ext cx="7582868" cy="48214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Repeat for Projects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215581" y="4612239"/>
            <a:ext cx="1684409" cy="773669"/>
          </a:xfrm>
          <a:prstGeom prst="wedgeRoundRectCallout">
            <a:avLst>
              <a:gd name="adj1" fmla="val -40897"/>
              <a:gd name="adj2" fmla="val -64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Projects data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909868" y="3314106"/>
            <a:ext cx="1868708" cy="525577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Employees Table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171125" y="4612239"/>
            <a:ext cx="1868708" cy="525577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1532887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Insert a single row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&lt;TableName&gt; [(column_name, </a:t>
            </a:r>
            <a:r>
              <a:rPr lang="mr-IN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) ] 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VALUES (&lt;value1&gt;, &lt;value2&gt;, </a:t>
            </a:r>
            <a:r>
              <a:rPr lang="mr-IN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Employees (Emp_ID, Name, Title)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VALUES (123, ‘Nanda’, ‘Developer’) 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Insert rows from a select query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&lt;TableName&gt; (&lt;ColumnNames) 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from &lt;Table1&gt;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Insert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the name of a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the features of a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Add/drop attributes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data type of an attribute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Alter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77FDA-82EB-0B4D-AE9D-084BF2A3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61" y="911412"/>
            <a:ext cx="2569207" cy="25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4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71" y="1963415"/>
            <a:ext cx="6449786" cy="416170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delete from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&lt;table&gt;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&lt;condition&gt;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delete from Employee where Title=‘Mascot’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Delete rows from a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773429" y="3511588"/>
            <a:ext cx="3235735" cy="513405"/>
          </a:xfrm>
          <a:prstGeom prst="wedgeRoundRectCallout">
            <a:avLst>
              <a:gd name="adj1" fmla="val -57599"/>
              <a:gd name="adj2" fmla="val -560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a row and hit CMD/CTRL &lt;delete&gt;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316963" y="1963415"/>
            <a:ext cx="4983480" cy="347240"/>
          </a:xfrm>
          <a:prstGeom prst="wedgeRoundRectCallout">
            <a:avLst>
              <a:gd name="adj1" fmla="val 21751"/>
              <a:gd name="adj2" fmla="val -847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All rows matching the criteria will be deleted</a:t>
            </a:r>
          </a:p>
        </p:txBody>
      </p:sp>
    </p:spTree>
    <p:extLst>
      <p:ext uri="{BB962C8B-B14F-4D97-AF65-F5344CB8AC3E}">
        <p14:creationId xmlns:p14="http://schemas.microsoft.com/office/powerpoint/2010/main" val="75643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chooses a set of rows and columns from one or more tables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</a:t>
            </a:r>
            <a:r>
              <a:rPr lang="mr-IN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table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</a:rPr>
              <a:t>select Name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b="1" dirty="0">
                <a:solidFill>
                  <a:srgbClr val="0070C0"/>
                </a:solidFill>
              </a:rPr>
              <a:t>Title from </a:t>
            </a:r>
            <a:r>
              <a:rPr lang="en-US" sz="2400" dirty="0">
                <a:solidFill>
                  <a:srgbClr val="0070C0"/>
                </a:solidFill>
              </a:rPr>
              <a:t>Employees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returns a result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94" y="3147089"/>
            <a:ext cx="4015778" cy="20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5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007" y="1944255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690635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 overview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Common database solutions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Have you seen my keys?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Queries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Select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Update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Delete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Defining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Interacting with databases from Python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20" y="1179152"/>
            <a:ext cx="5133713" cy="50196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with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814421" y="2375602"/>
            <a:ext cx="3659728" cy="504404"/>
          </a:xfrm>
          <a:prstGeom prst="wedgeRoundRectCallout">
            <a:avLst>
              <a:gd name="adj1" fmla="val -45992"/>
              <a:gd name="adj2" fmla="val -919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you don’t see a ”green button”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28800" y="2954436"/>
            <a:ext cx="3455582" cy="841387"/>
          </a:xfrm>
          <a:prstGeom prst="wedgeRoundRectCallout">
            <a:avLst>
              <a:gd name="adj1" fmla="val -27012"/>
              <a:gd name="adj2" fmla="val -7965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Right click on  your database name and select “open console”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73714" y="5315925"/>
            <a:ext cx="1820221" cy="808427"/>
          </a:xfrm>
          <a:prstGeom prst="wedgeRoundRectCallout">
            <a:avLst>
              <a:gd name="adj1" fmla="val -59640"/>
              <a:gd name="adj2" fmla="val -200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Query results appear here</a:t>
            </a:r>
          </a:p>
        </p:txBody>
      </p:sp>
    </p:spTree>
    <p:extLst>
      <p:ext uri="{BB962C8B-B14F-4D97-AF65-F5344CB8AC3E}">
        <p14:creationId xmlns:p14="http://schemas.microsoft.com/office/powerpoint/2010/main" val="669082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10" y="1046042"/>
            <a:ext cx="6130576" cy="51102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with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768400" y="2435054"/>
            <a:ext cx="2673799" cy="663745"/>
          </a:xfrm>
          <a:prstGeom prst="wedgeRoundRectCallout">
            <a:avLst>
              <a:gd name="adj1" fmla="val -19127"/>
              <a:gd name="adj2" fmla="val -71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Highlight your select statement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58024" y="1414574"/>
            <a:ext cx="5020755" cy="347240"/>
          </a:xfrm>
          <a:prstGeom prst="wedgeRoundRectCallout">
            <a:avLst>
              <a:gd name="adj1" fmla="val 2738"/>
              <a:gd name="adj2" fmla="val 1019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the query, then click the “go” icon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655547" y="5324075"/>
            <a:ext cx="2673024" cy="347240"/>
          </a:xfrm>
          <a:prstGeom prst="wedgeRoundRectCallout">
            <a:avLst>
              <a:gd name="adj1" fmla="val -57313"/>
              <a:gd name="adj2" fmla="val -91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appear here</a:t>
            </a:r>
          </a:p>
        </p:txBody>
      </p:sp>
    </p:spTree>
    <p:extLst>
      <p:ext uri="{BB962C8B-B14F-4D97-AF65-F5344CB8AC3E}">
        <p14:creationId xmlns:p14="http://schemas.microsoft.com/office/powerpoint/2010/main" val="893875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* 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all rows from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the number of rows in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DISTINCT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all distinct values of column</a:t>
            </a:r>
            <a:r>
              <a:rPr lang="en-US" sz="2400" baseline="-25000" dirty="0">
                <a:latin typeface="Gill Sans MT" charset="0"/>
                <a:ea typeface="Gill Sans MT" charset="0"/>
                <a:cs typeface="Gill Sans MT" charset="0"/>
              </a:rPr>
              <a:t>1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from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DISTINCT(Project) FROM Projects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Special SELECT alternatives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25" y="4870009"/>
            <a:ext cx="198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36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Change the label in the results of a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query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FROM Employees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AS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cnt FROM Employees</a:t>
            </a:r>
            <a:endParaRPr lang="en-US" sz="2600" dirty="0">
              <a:solidFill>
                <a:srgbClr val="0070C0"/>
              </a:solidFill>
              <a:latin typeface="Courier" pitchFamily="2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Aliases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11" y="2220650"/>
            <a:ext cx="2386526" cy="788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598" y="4096561"/>
            <a:ext cx="1640552" cy="8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78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46543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Useful aggregate functions for SELECT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21352"/>
              </p:ext>
            </p:extLst>
          </p:nvPr>
        </p:nvGraphicFramePr>
        <p:xfrm>
          <a:off x="972273" y="1755808"/>
          <a:ext cx="6794340" cy="39325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0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3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Aggregate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AVG(&lt;COLUMN&gt;)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  <a:r>
                        <a:rPr lang="en-US" baseline="0" dirty="0"/>
                        <a:t> of the specified column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COUNT(&lt;COLUMN&gt;)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non-NULL</a:t>
                      </a:r>
                      <a:r>
                        <a:rPr lang="en-US" baseline="0" dirty="0"/>
                        <a:t> values in the column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COUNT(*)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rows</a:t>
                      </a:r>
                      <a:r>
                        <a:rPr lang="en-US" baseline="0" dirty="0"/>
                        <a:t> in the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Maximum value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Minimum value in</a:t>
                      </a:r>
                      <a:r>
                        <a:rPr lang="en-US" baseline="0" dirty="0"/>
                        <a:t>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 </a:t>
                      </a:r>
                      <a:r>
                        <a:rPr lang="en-US" baseline="0" dirty="0"/>
                        <a:t>of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467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4020" y="919999"/>
            <a:ext cx="31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64760"/>
              </p:ext>
            </p:extLst>
          </p:nvPr>
        </p:nvGraphicFramePr>
        <p:xfrm>
          <a:off x="1274020" y="3246699"/>
          <a:ext cx="52832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95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avg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82400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count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count</a:t>
                      </a:r>
                      <a:r>
                        <a:rPr lang="en-US" dirty="0"/>
                        <a:t>(</a:t>
                      </a:r>
                      <a:r>
                        <a:rPr lang="en-US" i="1" dirty="0">
                          <a:effectLst/>
                        </a:rPr>
                        <a:t>*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max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effectLst/>
                        </a:rPr>
                        <a:t>Title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min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sum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412000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08" y="1407509"/>
            <a:ext cx="6040032" cy="1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0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3133" y="1067149"/>
            <a:ext cx="846543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GROUP BY &lt;COLUMNS&gt;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Groups the common values together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 and GROUP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7012" y="3966779"/>
            <a:ext cx="5386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r>
              <a:rPr lang="en-US" dirty="0"/>
              <a:t>, </a:t>
            </a:r>
            <a:r>
              <a:rPr lang="en-US" i="1" dirty="0"/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cnt, </a:t>
            </a:r>
            <a:r>
              <a:rPr lang="en-US" i="1" dirty="0"/>
              <a:t>avg</a:t>
            </a:r>
            <a:r>
              <a:rPr lang="en-US" dirty="0"/>
              <a:t>(</a:t>
            </a:r>
            <a:r>
              <a:rPr lang="en-US" b="1" dirty="0">
                <a:solidFill>
                  <a:srgbClr val="660E7A"/>
                </a:solidFill>
              </a:rPr>
              <a:t>Salary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avg_salary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Employees </a:t>
            </a:r>
            <a:r>
              <a:rPr lang="en-US" b="1" dirty="0">
                <a:solidFill>
                  <a:srgbClr val="000080"/>
                </a:solidFill>
              </a:rPr>
              <a:t>group by 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4017245" y="4559046"/>
            <a:ext cx="3225192" cy="780458"/>
          </a:xfrm>
          <a:prstGeom prst="wedgeRoundRectCallout">
            <a:avLst>
              <a:gd name="adj1" fmla="val -75609"/>
              <a:gd name="adj2" fmla="val -580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Group the rows by Title when computing aggregates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85" y="2079598"/>
            <a:ext cx="6040032" cy="1528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01" y="4698154"/>
            <a:ext cx="3263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7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4372399"/>
            <a:ext cx="2578100" cy="12827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3132" y="1067149"/>
            <a:ext cx="9129468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3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ORDER BY &lt;COLUMNS&gt; [ASC | DESC]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Orders the output table by the specified columns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ORDER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7012" y="3966779"/>
            <a:ext cx="6056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select Name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b="1" dirty="0">
                <a:solidFill>
                  <a:srgbClr val="0070C0"/>
                </a:solidFill>
              </a:rPr>
              <a:t>Title from </a:t>
            </a:r>
            <a:r>
              <a:rPr lang="en-US" dirty="0">
                <a:solidFill>
                  <a:srgbClr val="0070C0"/>
                </a:solidFill>
              </a:rPr>
              <a:t>Employees </a:t>
            </a:r>
            <a:r>
              <a:rPr lang="en-US" b="1" dirty="0">
                <a:solidFill>
                  <a:srgbClr val="0070C0"/>
                </a:solidFill>
              </a:rPr>
              <a:t>order by Salary DESC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2868613" y="4844867"/>
            <a:ext cx="3223843" cy="734092"/>
          </a:xfrm>
          <a:prstGeom prst="wedgeRoundRectCallout">
            <a:avLst>
              <a:gd name="adj1" fmla="val -60444"/>
              <a:gd name="adj2" fmla="val -326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Order the rows in descending order by salary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" y="2081344"/>
            <a:ext cx="6040032" cy="1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5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a set of rows and columns from one or more tables that meet the specified criteria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</a:t>
            </a:r>
            <a:r>
              <a:rPr lang="mr-IN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table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 &lt;operator&gt; &lt;value&gt;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Operators include =, !=, &lt;&gt;, &gt;, &lt;, &gt;=, &lt;=, !&lt;, !&gt;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name, Title from Employees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name = ‘Jim’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* from Employees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salary &gt;= 70000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" pitchFamily="2" charset="0"/>
              <a:ea typeface="Courier New" charset="0"/>
              <a:cs typeface="Courier New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returns a result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49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 tables are designed for efficiency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Eliminate redundant data 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store it once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Save space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Make changes easier because the data is stored only once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Project Example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Employee: Name, Title, Salary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Project: Project, Employees assigned to that project</a:t>
            </a: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6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Databases contain a collection of related information, organized to allow efficient access and retrieval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Several different database solutions: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Relational Database Management System (RDBMS)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data is structured 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in predefined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tables by row and column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Object Oriented Databases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all data is represented and stored by objects</a:t>
            </a:r>
          </a:p>
          <a:p>
            <a:pPr lvl="1"/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NoSQL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-  unstructured data is stored and processed in potentially massively parallel solutions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Source: http://www.dictionary.com/browse/object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BCBA9-D34C-D04B-B258-C45CF566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875" y="1592826"/>
            <a:ext cx="1821426" cy="1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84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983271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Represent all data in a single table (“Excel Solution”)</a:t>
            </a: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happens if Fei is promoted from Architect to Chief Architect and gets a raise?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Must find and update all relevant rows or the data will be inconsistent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Must find and update all relevant records consistently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1 </a:t>
            </a:r>
            <a:r>
              <a:rPr lang="mr-IN" dirty="0">
                <a:latin typeface="Gill Sans MT"/>
                <a:cs typeface="Gill Sans MT"/>
              </a:rPr>
              <a:t>–</a:t>
            </a:r>
            <a:r>
              <a:rPr lang="en-US" dirty="0">
                <a:latin typeface="Gill Sans MT"/>
                <a:cs typeface="Gill Sans MT"/>
              </a:rPr>
              <a:t> (not a great solution)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75" y="1623384"/>
            <a:ext cx="50292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8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380" y="2834813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485115" y="2984076"/>
            <a:ext cx="3161427" cy="1075162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Any change in Employees or Projects requires only one change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485116" y="4200884"/>
            <a:ext cx="3161427" cy="852098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But how to see the tables together???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3266730"/>
            <a:ext cx="3251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52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261" y="1688537"/>
            <a:ext cx="2527139" cy="17525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is frequently stored in multiple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keys to join multiple related tables</a:t>
            </a:r>
          </a:p>
          <a:p>
            <a:pPr lvl="1">
              <a:spcAft>
                <a:spcPts val="600"/>
              </a:spcAft>
            </a:pP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Primary Key 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	One or more columns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Uniquely identifies a row in a table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Foreign Key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Refers to a Primary Key in a different table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Used to join tables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Not all tables have keys but we can join on any field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8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1" y="3282365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7098" y="2798210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122027" y="2959146"/>
            <a:ext cx="2707559" cy="877784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Any change in Employees or Projects requires only one change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84788" y="1860425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21832" y="1867590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1832" y="3646967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84788" y="2057553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96221" y="2071511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96221" y="3836930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71479" y="4476044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971479" y="2259419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284789" y="2255830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284788" y="2461437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850852" y="2461437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850852" y="4061637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850852" y="4655288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284788" y="2658319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701209" y="4258340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701210" y="4864395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703789" y="2658319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ular Callout 103"/>
          <p:cNvSpPr/>
          <p:nvPr/>
        </p:nvSpPr>
        <p:spPr>
          <a:xfrm>
            <a:off x="4122027" y="4061637"/>
            <a:ext cx="2707559" cy="877784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how to combine the data across tables???</a:t>
            </a:r>
          </a:p>
        </p:txBody>
      </p:sp>
    </p:spTree>
    <p:extLst>
      <p:ext uri="{BB962C8B-B14F-4D97-AF65-F5344CB8AC3E}">
        <p14:creationId xmlns:p14="http://schemas.microsoft.com/office/powerpoint/2010/main" val="101820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59689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Joining tables on primary/foreign keys allows us to combine fields from relevant tables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&lt;TABLE1&gt; &lt;ALIAS1&gt;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JOIN &lt;TABLE2&gt; &lt;ALIAS2&gt;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	ON &lt;ALIAS1&gt;.&lt;COLUMN&gt; = &lt;ALIAS2&gt;.&lt;COLUMN&gt;</a:t>
            </a:r>
          </a:p>
          <a:p>
            <a:pPr>
              <a:spcAft>
                <a:spcPts val="0"/>
              </a:spcAft>
            </a:pPr>
            <a:endParaRPr lang="en-US" sz="2200" dirty="0">
              <a:latin typeface="Courier" pitchFamily="2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Courier" pitchFamily="2" charset="0"/>
                <a:ea typeface="Gill Sans MT" charset="0"/>
                <a:cs typeface="Gill Sans MT" charset="0"/>
              </a:rPr>
              <a:t>Join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returns a result table with all of the rows meeting the constraints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2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1" y="3282365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7098" y="2798210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84788" y="1860425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21832" y="1867590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1832" y="3646967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84788" y="2057553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96221" y="2071511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96221" y="3836930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71479" y="4476044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971479" y="2259419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284789" y="2255830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284788" y="2461437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850852" y="2461437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850852" y="4061637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850852" y="4655288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284788" y="2658319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701209" y="4258340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701210" y="4864395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703789" y="2658319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78051" y="3724523"/>
            <a:ext cx="377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Primary/Foreign Keys relate records from different tables</a:t>
            </a:r>
          </a:p>
        </p:txBody>
      </p:sp>
      <p:sp>
        <p:nvSpPr>
          <p:cNvPr id="28" name="Rounded Rectangular Callout 27"/>
          <p:cNvSpPr/>
          <p:nvPr/>
        </p:nvSpPr>
        <p:spPr>
          <a:xfrm>
            <a:off x="2022416" y="1030953"/>
            <a:ext cx="1848019" cy="371137"/>
          </a:xfrm>
          <a:prstGeom prst="wedgeRoundRectCallout">
            <a:avLst>
              <a:gd name="adj1" fmla="val -62158"/>
              <a:gd name="adj2" fmla="val 887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Primary Key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3763011" y="2842431"/>
            <a:ext cx="1848019" cy="371137"/>
          </a:xfrm>
          <a:prstGeom prst="wedgeRoundRectCallout">
            <a:avLst>
              <a:gd name="adj1" fmla="val -62158"/>
              <a:gd name="adj2" fmla="val 887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58778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9" y="3211172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1356" y="2820408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3288" y="1026139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4" y="1450438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031696" y="1789232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68740" y="1796397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68740" y="3575774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31696" y="1986360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3129" y="2000318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43129" y="3765737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18387" y="4404851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718387" y="2188226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031697" y="2184637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031696" y="2390244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597760" y="2390244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597760" y="3990444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597760" y="4584095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31696" y="2587126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448117" y="4187147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448118" y="4793202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450697" y="2587126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/>
          <p:cNvSpPr/>
          <p:nvPr/>
        </p:nvSpPr>
        <p:spPr>
          <a:xfrm>
            <a:off x="1025913" y="5226676"/>
            <a:ext cx="2198980" cy="616770"/>
          </a:xfrm>
          <a:prstGeom prst="wedgeRoundRectCallout">
            <a:avLst>
              <a:gd name="adj1" fmla="val 74148"/>
              <a:gd name="adj2" fmla="val -283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Employees joined with Projects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06938" y="312590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dirty="0"/>
              <a:t>e.</a:t>
            </a:r>
            <a:r>
              <a:rPr lang="en-US" b="1" dirty="0">
                <a:solidFill>
                  <a:srgbClr val="660E7A"/>
                </a:solidFill>
              </a:rPr>
              <a:t>Name</a:t>
            </a:r>
            <a:r>
              <a:rPr lang="en-US" dirty="0"/>
              <a:t>, e.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r>
              <a:rPr lang="en-US" dirty="0"/>
              <a:t>, e.</a:t>
            </a:r>
            <a:r>
              <a:rPr lang="en-US" b="1" dirty="0">
                <a:solidFill>
                  <a:srgbClr val="660E7A"/>
                </a:solidFill>
              </a:rPr>
              <a:t>Salary</a:t>
            </a:r>
            <a:r>
              <a:rPr lang="en-US" dirty="0"/>
              <a:t>, p.</a:t>
            </a:r>
            <a:r>
              <a:rPr lang="en-US" b="1" dirty="0">
                <a:solidFill>
                  <a:srgbClr val="660E7A"/>
                </a:solidFill>
              </a:rPr>
              <a:t>Project </a:t>
            </a:r>
            <a:br>
              <a:rPr lang="en-US" b="1" dirty="0">
                <a:solidFill>
                  <a:srgbClr val="660E7A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Employees e </a:t>
            </a:r>
          </a:p>
          <a:p>
            <a:r>
              <a:rPr lang="en-US" b="1" dirty="0">
                <a:solidFill>
                  <a:srgbClr val="000080"/>
                </a:solidFill>
              </a:rPr>
              <a:t>          join </a:t>
            </a:r>
            <a:r>
              <a:rPr lang="en-US" dirty="0"/>
              <a:t>Projects p </a:t>
            </a:r>
            <a:r>
              <a:rPr lang="en-US" b="1" dirty="0">
                <a:solidFill>
                  <a:srgbClr val="000080"/>
                </a:solidFill>
              </a:rPr>
              <a:t>on </a:t>
            </a:r>
            <a:r>
              <a:rPr lang="en-US" dirty="0"/>
              <a:t>e.</a:t>
            </a:r>
            <a:r>
              <a:rPr lang="en-US" b="1" dirty="0">
                <a:solidFill>
                  <a:srgbClr val="660E7A"/>
                </a:solidFill>
              </a:rPr>
              <a:t>Emp_ID</a:t>
            </a:r>
            <a:r>
              <a:rPr lang="en-US" dirty="0"/>
              <a:t>=p.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Emp_ID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938" y="4067188"/>
            <a:ext cx="5003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89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Who is the highest paid employee?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</a:rPr>
              <a:t>select Name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Title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Salary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from </a:t>
            </a:r>
            <a:r>
              <a:rPr lang="en-US" sz="2000" dirty="0">
                <a:solidFill>
                  <a:srgbClr val="0070C0"/>
                </a:solidFill>
              </a:rPr>
              <a:t>Employees </a:t>
            </a:r>
            <a:r>
              <a:rPr lang="en-US" sz="2000" b="1" dirty="0">
                <a:solidFill>
                  <a:srgbClr val="0070C0"/>
                </a:solidFill>
              </a:rPr>
              <a:t>order by Salary DESC 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18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many projects?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select </a:t>
            </a:r>
            <a:r>
              <a:rPr lang="en-US" sz="2000" i="1" dirty="0">
                <a:solidFill>
                  <a:srgbClr val="0070C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distinct</a:t>
            </a:r>
            <a:r>
              <a:rPr lang="en-US" sz="2000" dirty="0">
                <a:solidFill>
                  <a:srgbClr val="0070C0"/>
                </a:solidFill>
              </a:rPr>
              <a:t>(Project)) </a:t>
            </a:r>
            <a:r>
              <a:rPr lang="en-US" sz="2000" b="1" dirty="0">
                <a:solidFill>
                  <a:srgbClr val="0070C0"/>
                </a:solidFill>
              </a:rPr>
              <a:t>from </a:t>
            </a:r>
            <a:r>
              <a:rPr lang="en-US" sz="2000" dirty="0">
                <a:solidFill>
                  <a:srgbClr val="0070C0"/>
                </a:solidFill>
              </a:rPr>
              <a:t>Projects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Answering questions with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508097" y="2499904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3813407" y="4824730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07" y="2271153"/>
            <a:ext cx="3441700" cy="134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07" y="4599940"/>
            <a:ext cx="2755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3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is the total salary for all employees?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sz="2200" i="1" dirty="0">
                <a:solidFill>
                  <a:srgbClr val="0070C0"/>
                </a:solidFill>
                <a:latin typeface="Courier" pitchFamily="2" charset="0"/>
              </a:rPr>
              <a:t>sum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(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Salary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) 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Employees</a:t>
            </a:r>
            <a:br>
              <a:rPr lang="en-US" sz="2600" dirty="0"/>
            </a:b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Which projects have an Architect?</a:t>
            </a:r>
          </a:p>
          <a:p>
            <a:pPr lvl="1">
              <a:spcAft>
                <a:spcPts val="0"/>
              </a:spcAft>
            </a:pP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select 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p.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Project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, e.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Title</a:t>
            </a:r>
            <a:br>
              <a:rPr lang="en-US" sz="2200" b="1" dirty="0">
                <a:solidFill>
                  <a:srgbClr val="0070C0"/>
                </a:solidFill>
                <a:latin typeface="Courier" pitchFamily="2" charset="0"/>
              </a:rPr>
            </a:b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Employees e </a:t>
            </a:r>
          </a:p>
          <a:p>
            <a:pPr lvl="2">
              <a:spcAft>
                <a:spcPts val="0"/>
              </a:spcAft>
            </a:pP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    join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Projects p 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on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e.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Emp_ID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=p.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Emp_ID </a:t>
            </a:r>
          </a:p>
          <a:p>
            <a:pPr lvl="1">
              <a:spcAft>
                <a:spcPts val="0"/>
              </a:spcAft>
            </a:pP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where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Title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=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'Architect'</a:t>
            </a:r>
            <a:endParaRPr lang="en-US" sz="22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Answering questions with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508097" y="2327970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5618971" y="5182564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618971" y="5399532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997" y="2093020"/>
            <a:ext cx="18161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60" y="4953964"/>
            <a:ext cx="2768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67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(No qualifications)</a:t>
            </a:r>
          </a:p>
          <a:p>
            <a:r>
              <a:rPr lang="en-US" sz="2000" dirty="0">
                <a:latin typeface="Gill Sans MT" panose="020B0502020104020203" pitchFamily="34" charset="77"/>
                <a:sym typeface="Wingdings"/>
              </a:rPr>
              <a:t> Full cross product of all combinations</a:t>
            </a:r>
            <a:endParaRPr lang="en-US" sz="3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03" y="3447609"/>
            <a:ext cx="4572000" cy="21082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020382" y="4002749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1" name="Freeform 10"/>
          <p:cNvSpPr/>
          <p:nvPr/>
        </p:nvSpPr>
        <p:spPr>
          <a:xfrm>
            <a:off x="5929198" y="3768534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2" name="Freeform 11"/>
          <p:cNvSpPr/>
          <p:nvPr/>
        </p:nvSpPr>
        <p:spPr>
          <a:xfrm>
            <a:off x="7231799" y="3768534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11936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  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Many Database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47" y="2172598"/>
            <a:ext cx="2427495" cy="501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93" y="1477992"/>
            <a:ext cx="2195927" cy="1231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9017" y="2709570"/>
            <a:ext cx="3501281" cy="2061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47" y="3110584"/>
            <a:ext cx="2561138" cy="1212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13" y="4770964"/>
            <a:ext cx="3472405" cy="884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020" y="4761197"/>
            <a:ext cx="3300380" cy="1206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932" y="3289915"/>
            <a:ext cx="2566085" cy="855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070DCE-ECDB-734C-9CAC-0B49DC3B5C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571" y="1385035"/>
            <a:ext cx="2591026" cy="13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64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</a:t>
            </a:r>
            <a:r>
              <a:rPr lang="en-US" b="1" i="1" dirty="0">
                <a:solidFill>
                  <a:srgbClr val="0070C0"/>
                </a:solidFill>
                <a:latin typeface="Courier" pitchFamily="2" charset="0"/>
              </a:rPr>
              <a:t>on T1.Color = T2.Color </a:t>
            </a:r>
          </a:p>
          <a:p>
            <a:pPr lvl="1"/>
            <a:r>
              <a:rPr lang="en-US" sz="1800" b="1" i="1" dirty="0">
                <a:latin typeface="Gill Sans MT" panose="020B0502020104020203" pitchFamily="34" charset="77"/>
              </a:rPr>
              <a:t>(aka inner join)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sz="2000" dirty="0">
                <a:latin typeface="Gill Sans MT" panose="020B0502020104020203" pitchFamily="34" charset="77"/>
                <a:sym typeface="Wingdings"/>
              </a:rPr>
              <a:t>Only rows from T1 and T2 </a:t>
            </a:r>
            <a:r>
              <a:rPr lang="en-US" sz="2000" i="1" dirty="0">
                <a:latin typeface="Gill Sans MT" panose="020B0502020104020203" pitchFamily="34" charset="77"/>
                <a:sym typeface="Wingdings"/>
              </a:rPr>
              <a:t>where T1.Color = T2.Color</a:t>
            </a:r>
            <a:endParaRPr lang="en-US" sz="3200" i="1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Join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967" y="3510694"/>
            <a:ext cx="4635500" cy="723900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3933863" y="4633909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4" name="Freeform 13"/>
          <p:cNvSpPr/>
          <p:nvPr/>
        </p:nvSpPr>
        <p:spPr>
          <a:xfrm>
            <a:off x="2842679" y="4399694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5" name="Freeform 14"/>
          <p:cNvSpPr/>
          <p:nvPr/>
        </p:nvSpPr>
        <p:spPr>
          <a:xfrm>
            <a:off x="4145280" y="4399694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661241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44503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left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on T1.Color = T2.Color</a:t>
            </a:r>
          </a:p>
          <a:p>
            <a:pPr marL="285750" indent="-285750">
              <a:buFont typeface="Wingdings" charset="2"/>
              <a:buChar char="à"/>
            </a:pPr>
            <a:r>
              <a:rPr lang="en-US" sz="2000" dirty="0">
                <a:latin typeface="Gill Sans MT" panose="020B0502020104020203" pitchFamily="34" charset="77"/>
                <a:sym typeface="Wingdings"/>
              </a:rPr>
              <a:t>All rows from T1 and matching rows from T2 where T1.Color = T2. Color</a:t>
            </a:r>
            <a:endParaRPr lang="en-US" sz="3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Left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510" y="3502660"/>
            <a:ext cx="4584700" cy="927100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4025303" y="4809300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8" name="Freeform 17"/>
          <p:cNvSpPr/>
          <p:nvPr/>
        </p:nvSpPr>
        <p:spPr>
          <a:xfrm>
            <a:off x="2934119" y="4575085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7" name="Freeform 16"/>
          <p:cNvSpPr/>
          <p:nvPr/>
        </p:nvSpPr>
        <p:spPr>
          <a:xfrm>
            <a:off x="4236720" y="4575085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697180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APIs to interact with databases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Approaches: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Database specific APIs using module for each database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SQLAlchemy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Add a logical layer between Python code and the database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Object Relational Manager (ORM)</a:t>
            </a:r>
          </a:p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Accessing Databases with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3B795D-2718-B945-B64D-6D6E586C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91" y="4336026"/>
            <a:ext cx="1821426" cy="150433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6370F-15E1-324E-B354-E50BC7D1ED9B}"/>
              </a:ext>
            </a:extLst>
          </p:cNvPr>
          <p:cNvGrpSpPr/>
          <p:nvPr/>
        </p:nvGrpSpPr>
        <p:grpSpPr>
          <a:xfrm>
            <a:off x="1423304" y="4420207"/>
            <a:ext cx="4328567" cy="1460713"/>
            <a:chOff x="1438052" y="4659867"/>
            <a:chExt cx="4328567" cy="146071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B0A3424-173D-0E45-BA02-83428D199E68}"/>
                </a:ext>
              </a:extLst>
            </p:cNvPr>
            <p:cNvSpPr/>
            <p:nvPr/>
          </p:nvSpPr>
          <p:spPr>
            <a:xfrm>
              <a:off x="1438052" y="4659867"/>
              <a:ext cx="4328567" cy="146071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91A0154-2E58-644E-A776-7537DB57D727}"/>
                </a:ext>
              </a:extLst>
            </p:cNvPr>
            <p:cNvSpPr/>
            <p:nvPr/>
          </p:nvSpPr>
          <p:spPr>
            <a:xfrm>
              <a:off x="1543665" y="5029199"/>
              <a:ext cx="4116906" cy="94083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4D50877-AB12-A742-B955-3F9ACE9DF192}"/>
                </a:ext>
              </a:extLst>
            </p:cNvPr>
            <p:cNvSpPr/>
            <p:nvPr/>
          </p:nvSpPr>
          <p:spPr>
            <a:xfrm>
              <a:off x="1771914" y="5488394"/>
              <a:ext cx="3773479" cy="37127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Object Relational Manager (ORM)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2FD3E5-8B7C-7B4B-985D-435478FBD9C5}"/>
                </a:ext>
              </a:extLst>
            </p:cNvPr>
            <p:cNvSpPr txBox="1"/>
            <p:nvPr/>
          </p:nvSpPr>
          <p:spPr>
            <a:xfrm>
              <a:off x="1438052" y="4659867"/>
              <a:ext cx="304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Python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083952-6010-5845-963D-8F363DC5C4FE}"/>
                </a:ext>
              </a:extLst>
            </p:cNvPr>
            <p:cNvSpPr txBox="1"/>
            <p:nvPr/>
          </p:nvSpPr>
          <p:spPr>
            <a:xfrm>
              <a:off x="1528916" y="5087880"/>
              <a:ext cx="304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SQLAlchemy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7466-5940-2444-9128-97A23DC214BF}"/>
              </a:ext>
            </a:extLst>
          </p:cNvPr>
          <p:cNvCxnSpPr>
            <a:endCxn id="16" idx="1"/>
          </p:cNvCxnSpPr>
          <p:nvPr/>
        </p:nvCxnSpPr>
        <p:spPr>
          <a:xfrm>
            <a:off x="5633884" y="5088193"/>
            <a:ext cx="1058307" cy="1"/>
          </a:xfrm>
          <a:prstGeom prst="straightConnector1">
            <a:avLst/>
          </a:prstGeom>
          <a:ln w="53975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E41F44-B759-B34C-B936-3A1669D20D50}"/>
              </a:ext>
            </a:extLst>
          </p:cNvPr>
          <p:cNvCxnSpPr>
            <a:cxnSpLocks/>
          </p:cNvCxnSpPr>
          <p:nvPr/>
        </p:nvCxnSpPr>
        <p:spPr>
          <a:xfrm>
            <a:off x="5530645" y="5486400"/>
            <a:ext cx="1161546" cy="0"/>
          </a:xfrm>
          <a:prstGeom prst="straightConnector1">
            <a:avLst/>
          </a:prstGeom>
          <a:ln w="53975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361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1182361"/>
          </a:xfrm>
        </p:spPr>
        <p:txBody>
          <a:bodyPr/>
          <a:lstStyle/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Database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87775A-8928-C64D-89B1-4101EAB0A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71194"/>
              </p:ext>
            </p:extLst>
          </p:nvPr>
        </p:nvGraphicFramePr>
        <p:xfrm>
          <a:off x="481864" y="1239796"/>
          <a:ext cx="8008374" cy="490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24588">
                  <a:extLst>
                    <a:ext uri="{9D8B030D-6E8A-4147-A177-3AD203B41FA5}">
                      <a16:colId xmlns:a16="http://schemas.microsoft.com/office/drawing/2014/main" val="1616125123"/>
                    </a:ext>
                  </a:extLst>
                </a:gridCol>
                <a:gridCol w="5983786">
                  <a:extLst>
                    <a:ext uri="{9D8B030D-6E8A-4147-A177-3AD203B41FA5}">
                      <a16:colId xmlns:a16="http://schemas.microsoft.com/office/drawing/2014/main" val="1960641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85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Open a connection to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25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C</a:t>
                      </a:r>
                      <a:r>
                        <a:rPr lang="en-US" sz="2800" dirty="0"/>
                        <a:t>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 tables, insert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9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R</a:t>
                      </a:r>
                      <a:r>
                        <a:rPr lang="en-US" sz="2800" dirty="0"/>
                        <a:t>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Select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9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U</a:t>
                      </a:r>
                      <a:r>
                        <a:rPr lang="en-US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Update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1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D</a:t>
                      </a:r>
                      <a:r>
                        <a:rPr lang="en-US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Delete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57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 transaction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Roll 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Undo changes since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9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Close the database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773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Operations and Python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81D07FC-345A-CE4B-94E8-3899D7FD019D}"/>
              </a:ext>
            </a:extLst>
          </p:cNvPr>
          <p:cNvGrpSpPr/>
          <p:nvPr/>
        </p:nvGrpSpPr>
        <p:grpSpPr>
          <a:xfrm>
            <a:off x="585839" y="2551397"/>
            <a:ext cx="8030686" cy="1845921"/>
            <a:chOff x="585839" y="2551397"/>
            <a:chExt cx="8030686" cy="184592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48BAAD-5CC3-C543-AEED-11ACA723C3D7}"/>
                </a:ext>
              </a:extLst>
            </p:cNvPr>
            <p:cNvSpPr/>
            <p:nvPr/>
          </p:nvSpPr>
          <p:spPr>
            <a:xfrm>
              <a:off x="900396" y="3096839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Connect to Database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0134F0E-5B00-AB47-AE44-0B66DD0B8AB1}"/>
                </a:ext>
              </a:extLst>
            </p:cNvPr>
            <p:cNvSpPr/>
            <p:nvPr/>
          </p:nvSpPr>
          <p:spPr>
            <a:xfrm>
              <a:off x="2822527" y="3103481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Execute Queries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05DA632-CFCF-5A48-A63F-179DF65A1115}"/>
                </a:ext>
              </a:extLst>
            </p:cNvPr>
            <p:cNvSpPr/>
            <p:nvPr/>
          </p:nvSpPr>
          <p:spPr>
            <a:xfrm>
              <a:off x="4772263" y="2551397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Commit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02CD31A-E7DA-7A44-B8D7-97677C93DE64}"/>
                </a:ext>
              </a:extLst>
            </p:cNvPr>
            <p:cNvSpPr/>
            <p:nvPr/>
          </p:nvSpPr>
          <p:spPr>
            <a:xfrm>
              <a:off x="4744658" y="3615653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Rollback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9865B06-7F0C-AE4E-A5E4-06A8C487FCDC}"/>
                </a:ext>
              </a:extLst>
            </p:cNvPr>
            <p:cNvSpPr/>
            <p:nvPr/>
          </p:nvSpPr>
          <p:spPr>
            <a:xfrm>
              <a:off x="6694394" y="3103481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Close Database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8AAFC1-68FD-4349-9C74-C50A27F153F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585839" y="3487671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333A1F-1D66-2D4F-8BA7-5A5ACEA65698}"/>
                </a:ext>
              </a:extLst>
            </p:cNvPr>
            <p:cNvCxnSpPr/>
            <p:nvPr/>
          </p:nvCxnSpPr>
          <p:spPr>
            <a:xfrm>
              <a:off x="8301968" y="3494313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34E1E5-21BB-0045-B276-08229D3119CB}"/>
                </a:ext>
              </a:extLst>
            </p:cNvPr>
            <p:cNvCxnSpPr/>
            <p:nvPr/>
          </p:nvCxnSpPr>
          <p:spPr>
            <a:xfrm>
              <a:off x="2507970" y="3494313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E4B3E93-01D6-DC48-BBE0-8D2FD27FF9D4}"/>
                </a:ext>
              </a:extLst>
            </p:cNvPr>
            <p:cNvCxnSpPr/>
            <p:nvPr/>
          </p:nvCxnSpPr>
          <p:spPr>
            <a:xfrm flipV="1">
              <a:off x="4430101" y="2942229"/>
              <a:ext cx="342162" cy="5520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73DAA633-7924-8F4F-B2AC-73F4AFDFF73A}"/>
                </a:ext>
              </a:extLst>
            </p:cNvPr>
            <p:cNvCxnSpPr/>
            <p:nvPr/>
          </p:nvCxnSpPr>
          <p:spPr>
            <a:xfrm>
              <a:off x="4443904" y="3494313"/>
              <a:ext cx="314557" cy="512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8401A6E0-3657-364B-8A63-B4873C7452B3}"/>
                </a:ext>
              </a:extLst>
            </p:cNvPr>
            <p:cNvCxnSpPr>
              <a:cxnSpLocks/>
            </p:cNvCxnSpPr>
            <p:nvPr/>
          </p:nvCxnSpPr>
          <p:spPr>
            <a:xfrm>
              <a:off x="6366035" y="2942229"/>
              <a:ext cx="314557" cy="5520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86003859-B890-6B4B-89E9-3E0BAE179845}"/>
                </a:ext>
              </a:extLst>
            </p:cNvPr>
            <p:cNvCxnSpPr/>
            <p:nvPr/>
          </p:nvCxnSpPr>
          <p:spPr>
            <a:xfrm flipV="1">
              <a:off x="6352232" y="3494313"/>
              <a:ext cx="342162" cy="512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623B74A-143B-4143-9929-FC472223B357}"/>
                </a:ext>
              </a:extLst>
            </p:cNvPr>
            <p:cNvCxnSpPr>
              <a:cxnSpLocks/>
              <a:stCxn id="9" idx="2"/>
              <a:endCxn id="9" idx="1"/>
            </p:cNvCxnSpPr>
            <p:nvPr/>
          </p:nvCxnSpPr>
          <p:spPr>
            <a:xfrm rot="5400000" flipH="1">
              <a:off x="3029005" y="3287836"/>
              <a:ext cx="390832" cy="803787"/>
            </a:xfrm>
            <a:prstGeom prst="curvedConnector4">
              <a:avLst>
                <a:gd name="adj1" fmla="val -107234"/>
                <a:gd name="adj2" fmla="val 12844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4F7A51F3-9A53-0E41-A600-1797C62998C0}"/>
                </a:ext>
              </a:extLst>
            </p:cNvPr>
            <p:cNvCxnSpPr>
              <a:stCxn id="10" idx="0"/>
              <a:endCxn id="9" idx="0"/>
            </p:cNvCxnSpPr>
            <p:nvPr/>
          </p:nvCxnSpPr>
          <p:spPr>
            <a:xfrm rot="16200000" flipH="1" flipV="1">
              <a:off x="4325140" y="1852571"/>
              <a:ext cx="552084" cy="1949736"/>
            </a:xfrm>
            <a:prstGeom prst="bentConnector3">
              <a:avLst>
                <a:gd name="adj1" fmla="val -41407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35971FEF-5EF5-F444-A46D-D7947B934905}"/>
                </a:ext>
              </a:extLst>
            </p:cNvPr>
            <p:cNvCxnSpPr>
              <a:cxnSpLocks/>
              <a:stCxn id="11" idx="2"/>
              <a:endCxn id="9" idx="2"/>
            </p:cNvCxnSpPr>
            <p:nvPr/>
          </p:nvCxnSpPr>
          <p:spPr>
            <a:xfrm rot="5400000" flipH="1">
              <a:off x="4331294" y="3180166"/>
              <a:ext cx="512172" cy="1922131"/>
            </a:xfrm>
            <a:prstGeom prst="bentConnector3">
              <a:avLst>
                <a:gd name="adj1" fmla="val -44633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2409F61-05AF-F34A-9E48-EACC5A814ACE}"/>
              </a:ext>
            </a:extLst>
          </p:cNvPr>
          <p:cNvCxnSpPr>
            <a:endCxn id="12" idx="1"/>
          </p:cNvCxnSpPr>
          <p:nvPr/>
        </p:nvCxnSpPr>
        <p:spPr>
          <a:xfrm>
            <a:off x="4584700" y="3494313"/>
            <a:ext cx="21096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947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Start-up company sample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42890"/>
            <a:ext cx="8682404" cy="3914910"/>
          </a:xfrm>
        </p:spPr>
        <p:txBody>
          <a:bodyPr/>
          <a:lstStyle/>
          <a:p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D8D3A-C8C9-E44C-A924-35CDC9EC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596681"/>
            <a:ext cx="6069986" cy="1665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FE42E-673E-4343-BAF3-8EF58E99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3940780"/>
            <a:ext cx="3721100" cy="2166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944575-ACDC-8149-8D36-C0E35CF7561E}"/>
              </a:ext>
            </a:extLst>
          </p:cNvPr>
          <p:cNvSpPr txBox="1"/>
          <p:nvPr/>
        </p:nvSpPr>
        <p:spPr>
          <a:xfrm>
            <a:off x="508000" y="1101029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Employees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9D3F23-FF71-CC47-BC0B-ABDEC0606318}"/>
              </a:ext>
            </a:extLst>
          </p:cNvPr>
          <p:cNvSpPr txBox="1"/>
          <p:nvPr/>
        </p:nvSpPr>
        <p:spPr>
          <a:xfrm>
            <a:off x="508000" y="345206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3781543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11323"/>
            <a:ext cx="8682404" cy="39149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SQLite supports both memory and file-based databases</a:t>
            </a: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BF8ED-5CF6-E041-91FD-7B8A26F35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10" y="2535058"/>
            <a:ext cx="8541210" cy="147575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A1073BA-5C43-E649-B50B-30F3F481C27E}"/>
              </a:ext>
            </a:extLst>
          </p:cNvPr>
          <p:cNvSpPr/>
          <p:nvPr/>
        </p:nvSpPr>
        <p:spPr>
          <a:xfrm>
            <a:off x="5049011" y="4315003"/>
            <a:ext cx="2949188" cy="1311230"/>
          </a:xfrm>
          <a:prstGeom prst="wedgeRoundRectCallout">
            <a:avLst>
              <a:gd name="adj1" fmla="val -82857"/>
              <a:gd name="adj2" fmla="val -8769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atin typeface="+mj-lt"/>
              </a:rPr>
              <a:t>Beware</a:t>
            </a:r>
            <a:r>
              <a:rPr lang="en-US" sz="2000" dirty="0">
                <a:latin typeface="+mj-lt"/>
              </a:rPr>
              <a:t>:  SQLite creates a new database file if you specify a non-existent file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657612" y="4315003"/>
            <a:ext cx="3571488" cy="1311230"/>
          </a:xfrm>
          <a:prstGeom prst="wedgeRoundRectCallout">
            <a:avLst>
              <a:gd name="adj1" fmla="val -4216"/>
              <a:gd name="adj2" fmla="val -809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Courier" pitchFamily="2" charset="0"/>
              </a:rPr>
              <a:t>connect</a:t>
            </a:r>
            <a:r>
              <a:rPr lang="en-US" sz="2000" i="1" dirty="0">
                <a:latin typeface="Gill Sans MT" panose="020B0502020104020203" pitchFamily="34" charset="77"/>
              </a:rPr>
              <a:t>(</a:t>
            </a:r>
            <a:r>
              <a:rPr lang="en-US" sz="2000" i="1" dirty="0">
                <a:latin typeface="+mj-lt"/>
              </a:rPr>
              <a:t>path</a:t>
            </a:r>
            <a:r>
              <a:rPr lang="en-US" sz="2000" i="1" dirty="0">
                <a:latin typeface="Gill Sans MT" panose="020B0502020104020203" pitchFamily="34" charset="77"/>
              </a:rPr>
              <a:t>) </a:t>
            </a:r>
            <a:r>
              <a:rPr lang="en-US" sz="2000" dirty="0">
                <a:latin typeface="+mj-lt"/>
              </a:rPr>
              <a:t>opens the database at path or in memory if </a:t>
            </a:r>
            <a:r>
              <a:rPr lang="en-US" sz="2000" i="1" dirty="0">
                <a:latin typeface="+mj-lt"/>
              </a:rPr>
              <a:t>path</a:t>
            </a:r>
            <a:r>
              <a:rPr lang="en-US" sz="2000" dirty="0">
                <a:latin typeface="+mj-lt"/>
              </a:rPr>
              <a:t> == ‘:memory:’</a:t>
            </a:r>
            <a:r>
              <a:rPr lang="en-US" sz="2000" i="1" dirty="0">
                <a:latin typeface="Gill Sans MT" panose="020B0502020104020203" pitchFamily="34" charset="77"/>
              </a:rPr>
              <a:t> </a:t>
            </a:r>
            <a:endParaRPr lang="en-US" sz="2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2603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6C92B18-A2F2-6343-8D6B-25DCB00D3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3" y="1788794"/>
            <a:ext cx="8072609" cy="22284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A1073BA-5C43-E649-B50B-30F3F481C27E}"/>
              </a:ext>
            </a:extLst>
          </p:cNvPr>
          <p:cNvSpPr/>
          <p:nvPr/>
        </p:nvSpPr>
        <p:spPr>
          <a:xfrm>
            <a:off x="4110590" y="2717637"/>
            <a:ext cx="2949188" cy="558333"/>
          </a:xfrm>
          <a:prstGeom prst="wedgeRoundRectCallout">
            <a:avLst>
              <a:gd name="adj1" fmla="val -63478"/>
              <a:gd name="adj2" fmla="val -1355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Execute arbitrary queries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4103393" y="4081657"/>
            <a:ext cx="3242979" cy="1218235"/>
          </a:xfrm>
          <a:prstGeom prst="wedgeRoundRectCallout">
            <a:avLst>
              <a:gd name="adj1" fmla="val -93451"/>
              <a:gd name="adj2" fmla="val -1047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Courier" pitchFamily="2" charset="0"/>
              </a:rPr>
              <a:t>Execute(</a:t>
            </a:r>
            <a:r>
              <a:rPr lang="en-US" sz="2000" i="1" dirty="0">
                <a:latin typeface="+mj-lt"/>
              </a:rPr>
              <a:t>query</a:t>
            </a:r>
            <a:r>
              <a:rPr lang="en-US" sz="2000" i="1" dirty="0">
                <a:latin typeface="Courier" pitchFamily="2" charset="0"/>
              </a:rPr>
              <a:t>)</a:t>
            </a:r>
            <a:r>
              <a:rPr lang="en-US" sz="2000" i="1" dirty="0">
                <a:latin typeface="+mj-lt"/>
              </a:rPr>
              <a:t>returns a sequence of tuples with the rows from the query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634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77BD61-C7AF-0D42-96CA-18FD0615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818408"/>
            <a:ext cx="8633652" cy="14888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4236224" y="2942904"/>
            <a:ext cx="2827343" cy="1067988"/>
          </a:xfrm>
          <a:prstGeom prst="wedgeRoundRectCallout">
            <a:avLst>
              <a:gd name="adj1" fmla="val -50195"/>
              <a:gd name="adj2" fmla="val -1030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Execute any valid query,  including aggregations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959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6639F6-9F46-D642-AE15-754143EA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04" y="1809779"/>
            <a:ext cx="8498279" cy="20691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5277566" y="3242359"/>
            <a:ext cx="2837734" cy="1017914"/>
          </a:xfrm>
          <a:prstGeom prst="wedgeRoundRectCallout">
            <a:avLst>
              <a:gd name="adj1" fmla="val -50195"/>
              <a:gd name="adj2" fmla="val -1030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Execute any valid query,  including joins, group by, etc.</a:t>
            </a:r>
            <a:endParaRPr lang="en-US" sz="2000" dirty="0">
              <a:latin typeface="+mj-lt"/>
            </a:endParaRP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F50EABDA-8BA1-C544-9475-C9D37867758B}"/>
              </a:ext>
            </a:extLst>
          </p:cNvPr>
          <p:cNvSpPr/>
          <p:nvPr/>
        </p:nvSpPr>
        <p:spPr>
          <a:xfrm>
            <a:off x="5277566" y="4580254"/>
            <a:ext cx="2837734" cy="903614"/>
          </a:xfrm>
          <a:prstGeom prst="wedgeRoundRectCallout">
            <a:avLst>
              <a:gd name="adj1" fmla="val -15043"/>
              <a:gd name="adj2" fmla="val -444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Write and test queries in DataGrip then copy SQL 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715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335" y="2309931"/>
            <a:ext cx="2569580" cy="16059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309463"/>
            <a:ext cx="822677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Why not just store data in a flat file?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(Flat files may be the best solution for some problems)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Databases support: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Transaction processing/Atomicity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Multiple concurrent simultaneous users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common query language across vendors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consistency enforcement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Access control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Why use a RDBMS?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44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850B4E-DD36-C344-A16A-76AEE9E8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575915"/>
            <a:ext cx="8721595" cy="17253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Parameterized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4188860" y="3441952"/>
            <a:ext cx="2837734" cy="1017914"/>
          </a:xfrm>
          <a:prstGeom prst="wedgeRoundRectCallout">
            <a:avLst>
              <a:gd name="adj1" fmla="val -55321"/>
              <a:gd name="adj2" fmla="val -714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query is just a string, so create a string to represent the query </a:t>
            </a:r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B62B0-63FC-964E-93CE-984FF2FBF074}"/>
              </a:ext>
            </a:extLst>
          </p:cNvPr>
          <p:cNvSpPr txBox="1"/>
          <p:nvPr/>
        </p:nvSpPr>
        <p:spPr>
          <a:xfrm>
            <a:off x="227013" y="1894069"/>
            <a:ext cx="725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How to add a  parameter to a query?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63A3DA-A3E8-6447-8C0D-4AEF05ECB245}"/>
              </a:ext>
            </a:extLst>
          </p:cNvPr>
          <p:cNvSpPr txBox="1"/>
          <p:nvPr/>
        </p:nvSpPr>
        <p:spPr>
          <a:xfrm>
            <a:off x="158982" y="4459866"/>
            <a:ext cx="725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could possibly go wrong?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ACE3743E-FA56-D44F-8EE9-7F6AAE8F7B0E}"/>
              </a:ext>
            </a:extLst>
          </p:cNvPr>
          <p:cNvSpPr/>
          <p:nvPr/>
        </p:nvSpPr>
        <p:spPr>
          <a:xfrm>
            <a:off x="5607727" y="4816946"/>
            <a:ext cx="2837734" cy="1017914"/>
          </a:xfrm>
          <a:prstGeom prst="wedgeRoundRectCallout">
            <a:avLst>
              <a:gd name="adj1" fmla="val -60447"/>
              <a:gd name="adj2" fmla="val -836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Simple, but wrong…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6818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 Injection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085427"/>
            <a:ext cx="8682404" cy="39149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panose="020B0502020104020203" pitchFamily="34" charset="77"/>
              </a:rPr>
              <a:t>Scenario</a:t>
            </a:r>
            <a:r>
              <a:rPr lang="en-US" sz="2800" dirty="0">
                <a:latin typeface="Gill Sans MT" panose="020B0502020104020203" pitchFamily="34" charset="77"/>
              </a:rPr>
              <a:t>:  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A bad actor is authorized to see only his own salary but wants to know all salaries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A naïve developer concatenates user input as part of the query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The bad actor injects extra SQL in the input to change the query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6763C-D8C0-7247-90BF-FA1216E1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4176319"/>
            <a:ext cx="7907482" cy="1800235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249CA3E-7A6B-DF42-A622-06BC2EC205A4}"/>
              </a:ext>
            </a:extLst>
          </p:cNvPr>
          <p:cNvSpPr/>
          <p:nvPr/>
        </p:nvSpPr>
        <p:spPr>
          <a:xfrm>
            <a:off x="6142139" y="4713872"/>
            <a:ext cx="2566430" cy="700814"/>
          </a:xfrm>
          <a:prstGeom prst="wedgeRoundRectCallout">
            <a:avLst>
              <a:gd name="adj1" fmla="val -24964"/>
              <a:gd name="adj2" fmla="val 788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Matches </a:t>
            </a:r>
            <a:r>
              <a:rPr lang="en-US" sz="2000" b="1" i="1" dirty="0">
                <a:latin typeface="+mj-lt"/>
              </a:rPr>
              <a:t>ALL</a:t>
            </a:r>
            <a:r>
              <a:rPr lang="en-US" sz="2000" i="1" dirty="0">
                <a:latin typeface="+mj-lt"/>
              </a:rPr>
              <a:t> rows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6541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 Injection Attack on Parameterized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596" y="3787063"/>
            <a:ext cx="8682404" cy="39149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blah</a:t>
            </a:r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7469EC-6077-7A42-80B8-35B30321E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968505"/>
            <a:ext cx="8031355" cy="3063732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4A58F6-62EE-2445-A4D0-661FFF71AE22}"/>
              </a:ext>
            </a:extLst>
          </p:cNvPr>
          <p:cNvSpPr/>
          <p:nvPr/>
        </p:nvSpPr>
        <p:spPr>
          <a:xfrm>
            <a:off x="5195579" y="1267691"/>
            <a:ext cx="2566430" cy="700814"/>
          </a:xfrm>
          <a:prstGeom prst="wedgeRoundRectCallout">
            <a:avLst>
              <a:gd name="adj1" fmla="val -35491"/>
              <a:gd name="adj2" fmla="val 95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Looks okay, right???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9F857D-A76C-2642-B588-FE0BC5CD064F}"/>
              </a:ext>
            </a:extLst>
          </p:cNvPr>
          <p:cNvSpPr/>
          <p:nvPr/>
        </p:nvSpPr>
        <p:spPr>
          <a:xfrm>
            <a:off x="4994688" y="2602559"/>
            <a:ext cx="2566430" cy="700814"/>
          </a:xfrm>
          <a:prstGeom prst="wedgeRoundRectCallout">
            <a:avLst>
              <a:gd name="adj1" fmla="val -66262"/>
              <a:gd name="adj2" fmla="val 536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Bad actor changed the query from input</a:t>
            </a:r>
            <a:endParaRPr lang="en-US" sz="2000" dirty="0">
              <a:latin typeface="+mj-lt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216BAA0-C1D1-4049-AB07-11EE194E281B}"/>
              </a:ext>
            </a:extLst>
          </p:cNvPr>
          <p:cNvSpPr/>
          <p:nvPr/>
        </p:nvSpPr>
        <p:spPr>
          <a:xfrm>
            <a:off x="4163300" y="4312120"/>
            <a:ext cx="3397818" cy="818615"/>
          </a:xfrm>
          <a:prstGeom prst="wedgeRoundRectCallout">
            <a:avLst>
              <a:gd name="adj1" fmla="val 54651"/>
              <a:gd name="adj2" fmla="val -1164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WAIT!!!  </a:t>
            </a:r>
          </a:p>
          <a:p>
            <a:pPr algn="ctr"/>
            <a:r>
              <a:rPr lang="en-US" sz="2000" i="1" dirty="0">
                <a:latin typeface="+mj-lt"/>
              </a:rPr>
              <a:t>That’s not what we intended!</a:t>
            </a:r>
            <a:endParaRPr lang="en-US" sz="20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A19B04-E797-DE45-80B9-59F6C45CFC22}"/>
              </a:ext>
            </a:extLst>
          </p:cNvPr>
          <p:cNvSpPr/>
          <p:nvPr/>
        </p:nvSpPr>
        <p:spPr>
          <a:xfrm>
            <a:off x="3127664" y="3292982"/>
            <a:ext cx="1392381" cy="208754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BD8F90-F947-6048-9A32-AE4D5C0C7D61}"/>
              </a:ext>
            </a:extLst>
          </p:cNvPr>
          <p:cNvSpPr/>
          <p:nvPr/>
        </p:nvSpPr>
        <p:spPr>
          <a:xfrm>
            <a:off x="6864927" y="3500370"/>
            <a:ext cx="1136073" cy="217995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DFB7E-615C-AF45-A564-9AE44618CFCE}"/>
              </a:ext>
            </a:extLst>
          </p:cNvPr>
          <p:cNvSpPr/>
          <p:nvPr/>
        </p:nvSpPr>
        <p:spPr>
          <a:xfrm>
            <a:off x="227013" y="3737053"/>
            <a:ext cx="988723" cy="21979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036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9F35E-BE8C-9B49-BABA-1D04F7652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" y="3527362"/>
            <a:ext cx="8409162" cy="23783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Preventing SQL Injection Attack on Parameterized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633261"/>
            <a:ext cx="8682404" cy="3083276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Include ‘</a:t>
            </a:r>
            <a:r>
              <a:rPr lang="en-US" sz="2800" b="1" i="1" dirty="0">
                <a:latin typeface="Gill Sans MT" panose="020B0502020104020203" pitchFamily="34" charset="77"/>
              </a:rPr>
              <a:t>?</a:t>
            </a:r>
            <a:r>
              <a:rPr lang="en-US" sz="2800" dirty="0">
                <a:latin typeface="Gill Sans MT" panose="020B0502020104020203" pitchFamily="34" charset="77"/>
              </a:rPr>
              <a:t>’ in the query for each parameter and pass the parameters separately as a tuple</a:t>
            </a:r>
          </a:p>
          <a:p>
            <a:r>
              <a:rPr lang="en-US" sz="2800" dirty="0">
                <a:latin typeface="Courier" pitchFamily="2" charset="0"/>
              </a:rPr>
              <a:t>execute</a:t>
            </a:r>
            <a:r>
              <a:rPr lang="en-US" sz="2800" dirty="0">
                <a:latin typeface="Gill Sans MT" panose="020B0502020104020203" pitchFamily="34" charset="77"/>
              </a:rPr>
              <a:t> checks the parameters to prevent SQL Injection attacks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4A58F6-62EE-2445-A4D0-661FFF71AE22}"/>
              </a:ext>
            </a:extLst>
          </p:cNvPr>
          <p:cNvSpPr/>
          <p:nvPr/>
        </p:nvSpPr>
        <p:spPr>
          <a:xfrm>
            <a:off x="4663379" y="5361471"/>
            <a:ext cx="2672604" cy="717920"/>
          </a:xfrm>
          <a:prstGeom prst="wedgeRoundRectCallout">
            <a:avLst>
              <a:gd name="adj1" fmla="val -40298"/>
              <a:gd name="adj2" fmla="val -129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Pass the arguments to execute()  as a tuple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9F857D-A76C-2642-B588-FE0BC5CD064F}"/>
              </a:ext>
            </a:extLst>
          </p:cNvPr>
          <p:cNvSpPr/>
          <p:nvPr/>
        </p:nvSpPr>
        <p:spPr>
          <a:xfrm>
            <a:off x="6274677" y="4486977"/>
            <a:ext cx="2566430" cy="700814"/>
          </a:xfrm>
          <a:prstGeom prst="wedgeRoundRectCallout">
            <a:avLst>
              <a:gd name="adj1" fmla="val 23621"/>
              <a:gd name="adj2" fmla="val -90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Specify ‘?’ in the query for each parameter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476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Insert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241290"/>
            <a:ext cx="8682404" cy="39149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Insert rows into tables using computed values</a:t>
            </a:r>
          </a:p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2E699-05F7-314B-860E-6F65AF3D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8" y="1978715"/>
            <a:ext cx="7803573" cy="38643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D1C95C1-BBD9-B64A-8FE3-91ABA85BF459}"/>
              </a:ext>
            </a:extLst>
          </p:cNvPr>
          <p:cNvSpPr/>
          <p:nvPr/>
        </p:nvSpPr>
        <p:spPr>
          <a:xfrm>
            <a:off x="3837962" y="2839785"/>
            <a:ext cx="3084776" cy="717920"/>
          </a:xfrm>
          <a:prstGeom prst="wedgeRoundRectCallout">
            <a:avLst>
              <a:gd name="adj1" fmla="val -103185"/>
              <a:gd name="adj2" fmla="val 24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 won’t appear in queries until commit()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53C79C4-B678-9344-893E-CC6129687253}"/>
              </a:ext>
            </a:extLst>
          </p:cNvPr>
          <p:cNvSpPr/>
          <p:nvPr/>
        </p:nvSpPr>
        <p:spPr>
          <a:xfrm>
            <a:off x="5380350" y="5267831"/>
            <a:ext cx="2256967" cy="436493"/>
          </a:xfrm>
          <a:prstGeom prst="wedgeRoundRectCallout">
            <a:avLst>
              <a:gd name="adj1" fmla="val -62427"/>
              <a:gd name="adj2" fmla="val 343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984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Update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2A685-7918-C84D-BAC9-DBB5D15A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1735281"/>
            <a:ext cx="7874977" cy="3815206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65CA4D2-AE5A-1540-AED5-647EA97785E0}"/>
              </a:ext>
            </a:extLst>
          </p:cNvPr>
          <p:cNvSpPr/>
          <p:nvPr/>
        </p:nvSpPr>
        <p:spPr>
          <a:xfrm>
            <a:off x="3295242" y="3556758"/>
            <a:ext cx="3084776" cy="717920"/>
          </a:xfrm>
          <a:prstGeom prst="wedgeRoundRectCallout">
            <a:avLst>
              <a:gd name="adj1" fmla="val -95775"/>
              <a:gd name="adj2" fmla="val -4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 won’t appear in queries until commit()</a:t>
            </a:r>
            <a:endParaRPr lang="en-US" sz="2000" dirty="0">
              <a:latin typeface="+mj-lt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DACBA73-E278-E448-9661-B2DEC99A5D57}"/>
              </a:ext>
            </a:extLst>
          </p:cNvPr>
          <p:cNvSpPr/>
          <p:nvPr/>
        </p:nvSpPr>
        <p:spPr>
          <a:xfrm>
            <a:off x="2694963" y="5236658"/>
            <a:ext cx="2256967" cy="436493"/>
          </a:xfrm>
          <a:prstGeom prst="wedgeRoundRectCallout">
            <a:avLst>
              <a:gd name="adj1" fmla="val -62887"/>
              <a:gd name="adj2" fmla="val -156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updated row</a:t>
            </a:r>
            <a:endParaRPr lang="en-US" sz="2000" dirty="0">
              <a:latin typeface="+mj-lt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FE1F3ED-52B6-BC4B-9804-F7FD367613B4}"/>
              </a:ext>
            </a:extLst>
          </p:cNvPr>
          <p:cNvSpPr/>
          <p:nvPr/>
        </p:nvSpPr>
        <p:spPr>
          <a:xfrm>
            <a:off x="3603505" y="2426904"/>
            <a:ext cx="2776513" cy="513723"/>
          </a:xfrm>
          <a:prstGeom prst="wedgeRoundRectCallout">
            <a:avLst>
              <a:gd name="adj1" fmla="val -59697"/>
              <a:gd name="adj2" fmla="val 1161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Fei earned a raise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812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Delete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60BDF9-A711-A042-AFF2-A4FFE4B7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8" y="1584190"/>
            <a:ext cx="7823154" cy="420055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A884D4A-E8FC-C541-ABD7-B5C9031FB5F7}"/>
              </a:ext>
            </a:extLst>
          </p:cNvPr>
          <p:cNvSpPr/>
          <p:nvPr/>
        </p:nvSpPr>
        <p:spPr>
          <a:xfrm>
            <a:off x="6381341" y="4523112"/>
            <a:ext cx="2254314" cy="1046415"/>
          </a:xfrm>
          <a:prstGeom prst="wedgeRoundRectCallout">
            <a:avLst>
              <a:gd name="adj1" fmla="val -69095"/>
              <a:gd name="adj2" fmla="val -339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Emp_ID 234 has been deleted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597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84190"/>
            <a:ext cx="8682404" cy="39149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Use </a:t>
            </a:r>
            <a:r>
              <a:rPr lang="en-US" sz="2800" dirty="0">
                <a:latin typeface="Courier" pitchFamily="2" charset="0"/>
              </a:rPr>
              <a:t>close</a:t>
            </a:r>
            <a:r>
              <a:rPr lang="en-US" sz="2800" dirty="0">
                <a:latin typeface="Gill Sans MT" panose="020B0502020104020203" pitchFamily="34" charset="77"/>
              </a:rPr>
              <a:t>() to close the connection to the database</a:t>
            </a:r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5B93FA-B1B8-6744-8D72-AE29287F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808945"/>
            <a:ext cx="8229600" cy="7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20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1182361"/>
          </a:xfrm>
        </p:spPr>
        <p:txBody>
          <a:bodyPr/>
          <a:lstStyle/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SQLite Python API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87775A-8928-C64D-89B1-4101EAB0A403}"/>
              </a:ext>
            </a:extLst>
          </p:cNvPr>
          <p:cNvGraphicFramePr>
            <a:graphicFrameLocks noGrp="1"/>
          </p:cNvGraphicFramePr>
          <p:nvPr/>
        </p:nvGraphicFramePr>
        <p:xfrm>
          <a:off x="481864" y="1239796"/>
          <a:ext cx="8008374" cy="490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24588">
                  <a:extLst>
                    <a:ext uri="{9D8B030D-6E8A-4147-A177-3AD203B41FA5}">
                      <a16:colId xmlns:a16="http://schemas.microsoft.com/office/drawing/2014/main" val="1616125123"/>
                    </a:ext>
                  </a:extLst>
                </a:gridCol>
                <a:gridCol w="5983786">
                  <a:extLst>
                    <a:ext uri="{9D8B030D-6E8A-4147-A177-3AD203B41FA5}">
                      <a16:colId xmlns:a16="http://schemas.microsoft.com/office/drawing/2014/main" val="1960641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85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Open a connection to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25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C</a:t>
                      </a:r>
                      <a:r>
                        <a:rPr lang="en-US" sz="2800" dirty="0"/>
                        <a:t>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 tables, insert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9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R</a:t>
                      </a:r>
                      <a:r>
                        <a:rPr lang="en-US" sz="2800" dirty="0"/>
                        <a:t>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Select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9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U</a:t>
                      </a:r>
                      <a:r>
                        <a:rPr lang="en-US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Update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1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D</a:t>
                      </a:r>
                      <a:r>
                        <a:rPr lang="en-US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Delete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57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 transaction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Roll 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Undo changes since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9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Close the database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373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93465" y="1499356"/>
            <a:ext cx="850016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transaction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must have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ACID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properties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tomic - all steps complete successfully or no change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onsistent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both successful and unsuccessful transactions must leave the system in a consistent state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solated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data involved in the transaction must be isolated from other users until the transaction is complete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urable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changes must survive permanently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ACID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020" y="561324"/>
            <a:ext cx="1587443" cy="14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7548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Consider a banking application where a customer transfers money from one account to another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Transfer requires two steps: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Deduct funds from first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Deposit funds to second account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if something goes wrong in either step?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Need to insure that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both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steps are successful or the account can be left in inconsistent state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Complete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both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steps successfully or rollback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all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changes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Transaction Atomicity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42" y="1781939"/>
            <a:ext cx="2332812" cy="21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226775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represents real world entities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stored in relational tables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Tables are analogous to spreadsheets with rows and columns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Tables may be related by “keys” which can be used to join multiple tables to find related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Tables are designed to minimize redundant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query languages (SQL) to retrieve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Support transactions for consistency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Support multiple concurrent users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Relational DBMS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58" y="593025"/>
            <a:ext cx="1716911" cy="171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517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157225</TotalTime>
  <Words>2557</Words>
  <Application>Microsoft Macintosh PowerPoint</Application>
  <PresentationFormat>On-screen Show (4:3)</PresentationFormat>
  <Paragraphs>780</Paragraphs>
  <Slides>69</Slides>
  <Notes>69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69</vt:i4>
      </vt:variant>
    </vt:vector>
  </HeadingPairs>
  <TitlesOfParts>
    <vt:vector size="88" baseType="lpstr">
      <vt:lpstr>ＭＳ Ｐゴシック</vt:lpstr>
      <vt:lpstr>Arial</vt:lpstr>
      <vt:lpstr>Calibri</vt:lpstr>
      <vt:lpstr>Century Gothic</vt:lpstr>
      <vt:lpstr>Courier</vt:lpstr>
      <vt:lpstr>Courier New</vt:lpstr>
      <vt:lpstr>Gill Sans MT</vt:lpstr>
      <vt:lpstr>Mangal</vt:lpstr>
      <vt:lpstr>Times New Roman</vt:lpstr>
      <vt:lpstr>Wingdings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Database Overview</vt:lpstr>
      <vt:lpstr>Many Database Solutions</vt:lpstr>
      <vt:lpstr>Why use a RDBMS?</vt:lpstr>
      <vt:lpstr>ACID properties</vt:lpstr>
      <vt:lpstr>Transaction Atomicity</vt:lpstr>
      <vt:lpstr>Relational DBMS Characteristics</vt:lpstr>
      <vt:lpstr>Example Domain</vt:lpstr>
      <vt:lpstr>Entity Relationship Model</vt:lpstr>
      <vt:lpstr>Entity Relationship Models</vt:lpstr>
      <vt:lpstr>Representing Entities in a Relational DB</vt:lpstr>
      <vt:lpstr>Database Tools</vt:lpstr>
      <vt:lpstr>PowerPoint Presentation</vt:lpstr>
      <vt:lpstr>JetBrains DataGrip</vt:lpstr>
      <vt:lpstr>DataGrip Features</vt:lpstr>
      <vt:lpstr>DataGrip: Open the database</vt:lpstr>
      <vt:lpstr>DataGrip: Open the database</vt:lpstr>
      <vt:lpstr>DataGrip: Import a file into a table</vt:lpstr>
      <vt:lpstr>Database operations</vt:lpstr>
      <vt:lpstr>Create a new table</vt:lpstr>
      <vt:lpstr>Create Table SQL Examples</vt:lpstr>
      <vt:lpstr>Create a new table from a data file</vt:lpstr>
      <vt:lpstr>Repeat for Projects Table</vt:lpstr>
      <vt:lpstr>Insert records</vt:lpstr>
      <vt:lpstr>Alter Table</vt:lpstr>
      <vt:lpstr>Delete rows from a table</vt:lpstr>
      <vt:lpstr>Select queries</vt:lpstr>
      <vt:lpstr>Select with DataGrip</vt:lpstr>
      <vt:lpstr>Select with DataGrip</vt:lpstr>
      <vt:lpstr>Special SELECT alternatives</vt:lpstr>
      <vt:lpstr>Select Aliases</vt:lpstr>
      <vt:lpstr>Aggregate functions</vt:lpstr>
      <vt:lpstr>Aggregate functions</vt:lpstr>
      <vt:lpstr>Aggregate functions and GROUP BY</vt:lpstr>
      <vt:lpstr>Select ORDER BY</vt:lpstr>
      <vt:lpstr>Select Where </vt:lpstr>
      <vt:lpstr>Data Normalization</vt:lpstr>
      <vt:lpstr>Option 1 – (not a great solution)</vt:lpstr>
      <vt:lpstr>Option 2 - Store each item once  </vt:lpstr>
      <vt:lpstr>Joins</vt:lpstr>
      <vt:lpstr>Option 2 - Store each item once  </vt:lpstr>
      <vt:lpstr>Join</vt:lpstr>
      <vt:lpstr>Option 2 - Store each item once  </vt:lpstr>
      <vt:lpstr>Option 2 - Store each item once  </vt:lpstr>
      <vt:lpstr>Answering questions with queries</vt:lpstr>
      <vt:lpstr>Answering questions with queries</vt:lpstr>
      <vt:lpstr>Other types of queries: Join</vt:lpstr>
      <vt:lpstr>Other types of queries: Join on</vt:lpstr>
      <vt:lpstr>Other types of queries: Left Join</vt:lpstr>
      <vt:lpstr>Accessing Databases with Python</vt:lpstr>
      <vt:lpstr>Python Database APIs</vt:lpstr>
      <vt:lpstr>Database Operations and Python APIs</vt:lpstr>
      <vt:lpstr>Start-up company sample database</vt:lpstr>
      <vt:lpstr>Connect</vt:lpstr>
      <vt:lpstr>Select queries</vt:lpstr>
      <vt:lpstr>Select queries</vt:lpstr>
      <vt:lpstr>Select queries</vt:lpstr>
      <vt:lpstr>Parameterized queries</vt:lpstr>
      <vt:lpstr>SQL Injection Attacks</vt:lpstr>
      <vt:lpstr>SQL Injection Attack on Parameterized Query</vt:lpstr>
      <vt:lpstr>Preventing SQL Injection Attack on Parameterized Query</vt:lpstr>
      <vt:lpstr>Insert queries</vt:lpstr>
      <vt:lpstr>Update queries</vt:lpstr>
      <vt:lpstr>Delete queries</vt:lpstr>
      <vt:lpstr>Close</vt:lpstr>
      <vt:lpstr>SQLite Python API Summary</vt:lpstr>
      <vt:lpstr>Questions?</vt:lpstr>
    </vt:vector>
  </TitlesOfParts>
  <Company>Stevens Institute of Technology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2159</cp:revision>
  <cp:lastPrinted>2014-07-29T20:42:09Z</cp:lastPrinted>
  <dcterms:created xsi:type="dcterms:W3CDTF">2013-11-01T14:42:31Z</dcterms:created>
  <dcterms:modified xsi:type="dcterms:W3CDTF">2018-07-27T17:35:07Z</dcterms:modified>
</cp:coreProperties>
</file>